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67" r:id="rId4"/>
    <p:sldId id="259" r:id="rId5"/>
    <p:sldId id="258" r:id="rId6"/>
    <p:sldId id="260" r:id="rId7"/>
    <p:sldId id="276" r:id="rId8"/>
    <p:sldId id="262" r:id="rId9"/>
    <p:sldId id="277" r:id="rId10"/>
    <p:sldId id="263" r:id="rId11"/>
    <p:sldId id="264" r:id="rId12"/>
    <p:sldId id="268" r:id="rId13"/>
    <p:sldId id="269" r:id="rId14"/>
    <p:sldId id="278" r:id="rId15"/>
    <p:sldId id="265" r:id="rId16"/>
    <p:sldId id="266" r:id="rId17"/>
    <p:sldId id="270" r:id="rId18"/>
    <p:sldId id="271" r:id="rId19"/>
    <p:sldId id="272" r:id="rId20"/>
    <p:sldId id="273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14381014873142E-2"/>
          <c:y val="2.8662132417606508E-2"/>
          <c:w val="0.94124639107611552"/>
          <c:h val="0.6783933183194337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rgbClr val="FF3300"/>
            </a:solidFill>
            <a:ln>
              <a:solidFill>
                <a:srgbClr val="0000CC"/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>
              <a:contourClr>
                <a:srgbClr val="0000CC"/>
              </a:contourClr>
            </a:sp3d>
          </c:spPr>
          <c:invertIfNegative val="0"/>
          <c:dLbls>
            <c:dLbl>
              <c:idx val="0"/>
              <c:layout>
                <c:manualLayout>
                  <c:x val="-2.3611111111111135E-2"/>
                  <c:y val="-5.8803285374336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1111111111111117E-2"/>
                  <c:y val="-4.5642548504011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7777230971129129E-3"/>
                  <c:y val="-5.3092458000605636E-2"/>
                </c:manualLayout>
              </c:layout>
              <c:spPr>
                <a:solidFill>
                  <a:schemeClr val="bg1"/>
                </a:solidFill>
                <a:ln w="6350" cap="flat" cmpd="sng" algn="ctr">
                  <a:solidFill>
                    <a:schemeClr val="accent2"/>
                  </a:solidFill>
                  <a:prstDash val="solid"/>
                  <a:miter lim="800000"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/>
                      </a:solidFill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5166666666666661E-2"/>
                      <c:h val="4.4338323721759755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4.1666666666666683E-3"/>
                  <c:y val="-5.54217583429760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2500000000000103E-2"/>
                  <c:y val="-5.5421758342976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9.7222222222223247E-3"/>
                  <c:y val="-6.2871667839570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6.9444444444445481E-3"/>
                  <c:y val="-5.0065468012378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9050" cap="flat" cmpd="sng" algn="ctr">
                      <a:solidFill>
                        <a:schemeClr val="dk1"/>
                      </a:solidFill>
                      <a:prstDash val="solid"/>
                      <a:miter lim="800000"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Всего детей </c:v>
                </c:pt>
                <c:pt idx="1">
                  <c:v>ДЮСШ №1 (система образования)</c:v>
                </c:pt>
                <c:pt idx="2">
                  <c:v>Центр детского творчества (система образования)</c:v>
                </c:pt>
                <c:pt idx="3">
                  <c:v>Школьные спортивные клубы</c:v>
                </c:pt>
                <c:pt idx="4">
                  <c:v>ДЮСШ (система физкультуры и спорта)</c:v>
                </c:pt>
                <c:pt idx="5">
                  <c:v>ДШИ (система культуры)</c:v>
                </c:pt>
                <c:pt idx="6">
                  <c:v>ЦСП "БАРС" (система физкультуры и спорта)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6212</c:v>
                </c:pt>
                <c:pt idx="1">
                  <c:v>812</c:v>
                </c:pt>
                <c:pt idx="2">
                  <c:v>1260</c:v>
                </c:pt>
                <c:pt idx="3">
                  <c:v>1578</c:v>
                </c:pt>
                <c:pt idx="4">
                  <c:v>459</c:v>
                </c:pt>
                <c:pt idx="5">
                  <c:v>980</c:v>
                </c:pt>
                <c:pt idx="6">
                  <c:v>220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март 2015 года</c:v>
                </c:pt>
              </c:strCache>
            </c:strRef>
          </c:tx>
          <c:spPr>
            <a:solidFill>
              <a:schemeClr val="bg1"/>
            </a:solidFill>
            <a:ln>
              <a:solidFill>
                <a:srgbClr val="FF3300"/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>
              <a:contourClr>
                <a:srgbClr val="FF3300"/>
              </a:contourClr>
            </a:sp3d>
          </c:spPr>
          <c:invertIfNegative val="0"/>
          <c:dLbls>
            <c:dLbl>
              <c:idx val="0"/>
              <c:layout>
                <c:manualLayout>
                  <c:x val="2.5000000000000005E-2"/>
                  <c:y val="-3.1108097372427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2222222222222233E-2"/>
                  <c:y val="-4.40698046109386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6388888888888889E-2"/>
                  <c:y val="-2.33310730293205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777777777777779E-2"/>
                  <c:y val="-2.33310730293204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3888888888888893E-2"/>
                  <c:y val="-5.4439170401747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2222222222222233E-2"/>
                  <c:y val="-3.88851217155340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8055555555555457E-2"/>
                  <c:y val="-4.14774631632363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FF3300"/>
              </a:solidFill>
              <a:ln>
                <a:solidFill>
                  <a:srgbClr val="0000CC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9050" cap="flat" cmpd="sng" algn="ctr">
                      <a:solidFill>
                        <a:schemeClr val="dk1"/>
                      </a:solidFill>
                      <a:prstDash val="solid"/>
                      <a:miter lim="800000"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Всего детей </c:v>
                </c:pt>
                <c:pt idx="1">
                  <c:v>ДЮСШ №1 (система образования)</c:v>
                </c:pt>
                <c:pt idx="2">
                  <c:v>Центр детского творчества (система образования)</c:v>
                </c:pt>
                <c:pt idx="3">
                  <c:v>Школьные спортивные клубы</c:v>
                </c:pt>
                <c:pt idx="4">
                  <c:v>ДЮСШ (система физкультуры и спорта)</c:v>
                </c:pt>
                <c:pt idx="5">
                  <c:v>ДШИ (система культуры)</c:v>
                </c:pt>
                <c:pt idx="6">
                  <c:v>ЦСП "БАРС" (система физкультуры и спорта)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6202</c:v>
                </c:pt>
                <c:pt idx="1">
                  <c:v>898</c:v>
                </c:pt>
                <c:pt idx="2">
                  <c:v>1407</c:v>
                </c:pt>
                <c:pt idx="3">
                  <c:v>1980</c:v>
                </c:pt>
                <c:pt idx="4">
                  <c:v>500</c:v>
                </c:pt>
                <c:pt idx="5">
                  <c:v>1087</c:v>
                </c:pt>
                <c:pt idx="6">
                  <c:v>243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25411360"/>
        <c:axId val="316979056"/>
        <c:axId val="0"/>
      </c:bar3DChart>
      <c:catAx>
        <c:axId val="225411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endParaRPr lang="ru-RU"/>
          </a:p>
        </c:txPr>
        <c:crossAx val="316979056"/>
        <c:crosses val="autoZero"/>
        <c:auto val="1"/>
        <c:lblAlgn val="ctr"/>
        <c:lblOffset val="100"/>
        <c:noMultiLvlLbl val="0"/>
      </c:catAx>
      <c:valAx>
        <c:axId val="316979056"/>
        <c:scaling>
          <c:orientation val="minMax"/>
        </c:scaling>
        <c:delete val="0"/>
        <c:axPos val="l"/>
        <c:majorGridlines>
          <c:spPr>
            <a:ln w="19050" cap="flat" cmpd="sng" algn="ctr">
              <a:solidFill>
                <a:schemeClr val="accent2"/>
              </a:solidFill>
              <a:prstDash val="solid"/>
              <a:miter lim="800000"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5411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5772353455818015"/>
          <c:y val="0.90235591305730578"/>
          <c:w val="0.43255424321959762"/>
          <c:h val="4.87473041099679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/>
              </a:solidFill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1FCF3-4181-4D31-BC21-037A379C15CD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EEC0B-F906-430C-A1C3-61E5D80B7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78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EEC0B-F906-430C-A1C3-61E5D80B777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483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EEC0B-F906-430C-A1C3-61E5D80B777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014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81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555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576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60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700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217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431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16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1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672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66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EF42B-9121-4F80-9432-245B680425D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6FF35-6A23-4971-A7FD-41DD8F52E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12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89" y="244523"/>
            <a:ext cx="1104402" cy="1394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61380" y="607476"/>
            <a:ext cx="786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Муниципальное образование город Горячий Ключ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40872"/>
            <a:ext cx="914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Деятельность штабов воспитательной работы </a:t>
            </a:r>
          </a:p>
          <a:p>
            <a:pPr algn="ctr"/>
            <a:r>
              <a:rPr lang="ru-RU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образовательных организациях </a:t>
            </a:r>
          </a:p>
          <a:p>
            <a:pPr algn="ctr"/>
            <a:r>
              <a:rPr lang="ru-RU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МО г. Горячий Ключ</a:t>
            </a:r>
            <a:endParaRPr lang="ru-RU" sz="2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6719" y="6305266"/>
            <a:ext cx="230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8 апреля 2015 года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30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898" y="1718300"/>
            <a:ext cx="862538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«Анализ работы ОУ по профилактике правонарушений»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«Работа ШВР в период летней оздоровительной кампании»</a:t>
            </a:r>
          </a:p>
          <a:p>
            <a:pPr>
              <a:spcAft>
                <a:spcPts val="0"/>
              </a:spcAft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ходе совещания образовательные учреждения делились положительным опытом в профработе, делали акцент на комплексный подход  и использование инновационных форм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«Итоги добровольного экспресс-тестирования»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«Профилактика самовольных уходов школьников из дома. </a:t>
            </a:r>
          </a:p>
          <a:p>
            <a:pPr>
              <a:spcAft>
                <a:spcPts val="0"/>
              </a:spcAft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Регламент работы по профилактике самовольных уходов в ОУ»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«Организация работы ОУ по профилактике потребления наркотических и одурманивающих веществ»</a:t>
            </a:r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48808"/>
            <a:ext cx="9144000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</a:rPr>
              <a:t>Ежемесячные совещания с заместителями директоров, социальными педагогами и педагогами-психологами. </a:t>
            </a:r>
          </a:p>
        </p:txBody>
      </p:sp>
    </p:spTree>
    <p:extLst>
      <p:ext uri="{BB962C8B-B14F-4D97-AF65-F5344CB8AC3E}">
        <p14:creationId xmlns:p14="http://schemas.microsoft.com/office/powerpoint/2010/main" val="131650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215" y="1119770"/>
            <a:ext cx="3867441" cy="515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78" y="1119770"/>
            <a:ext cx="3387595" cy="25406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77" y="3737274"/>
            <a:ext cx="3387595" cy="2540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0" y="278129"/>
            <a:ext cx="9144000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Семинары, круглые столы с членами ШВР</a:t>
            </a:r>
            <a:endParaRPr lang="ru-RU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71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22004"/>
            <a:ext cx="9144000" cy="107721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Порядок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социально-психологической и педагогической помощи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677249"/>
            <a:ext cx="9144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1. Проводится педагогическая диагностика.</a:t>
            </a:r>
          </a:p>
          <a:p>
            <a:pPr algn="ctr">
              <a:spcAft>
                <a:spcPts val="0"/>
              </a:spcAft>
            </a:pPr>
            <a:endParaRPr lang="ru-RU" sz="16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2. Организуется консультационная помощь.</a:t>
            </a:r>
          </a:p>
          <a:p>
            <a:pPr algn="ctr">
              <a:spcAft>
                <a:spcPts val="0"/>
              </a:spcAft>
            </a:pPr>
            <a:endParaRPr lang="ru-RU" sz="16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3. Заседание  ПМПК.</a:t>
            </a:r>
          </a:p>
          <a:p>
            <a:pPr algn="ctr">
              <a:spcAft>
                <a:spcPts val="0"/>
              </a:spcAft>
            </a:pPr>
            <a:endParaRPr lang="ru-RU" sz="16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4. Реализация рекомендаций  решений комиссии ПМПК.</a:t>
            </a:r>
          </a:p>
          <a:p>
            <a:pPr algn="ctr">
              <a:spcAft>
                <a:spcPts val="0"/>
              </a:spcAft>
            </a:pPr>
            <a:endParaRPr lang="ru-RU" sz="16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5. Организация индивидуальной и групповой работы по коррекции эмоционально-волевой сферы, снижение агрессии, выравнивание межличностных отношений, повышение уровня самооценки несовершеннолетнего и другие направления по рекомендации со стороны педагога- психолога и социального педагога.</a:t>
            </a:r>
          </a:p>
          <a:p>
            <a:pPr algn="ctr">
              <a:spcAft>
                <a:spcPts val="0"/>
              </a:spcAft>
            </a:pPr>
            <a:endParaRPr lang="ru-RU" sz="16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6. Организуются семинарские занятия  для родителей по изучению психофизиологических,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анатомических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особенностей несовершеннолетних  </a:t>
            </a: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с учётом возраста.</a:t>
            </a:r>
            <a:endParaRPr lang="ru-RU" sz="1600" b="1" i="1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Порядок </a:t>
            </a:r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социально-психологической и педагогической помощи </a:t>
            </a:r>
            <a:endParaRPr lang="ru-RU" sz="27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961371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i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7. Организуется профилактическое лечение (при необходимости) через  ОВСД, ЦГБ, краевые медицинские центры (по направлениям врачей или узких специалистов).</a:t>
            </a:r>
          </a:p>
          <a:p>
            <a:pPr algn="ctr">
              <a:spcAft>
                <a:spcPts val="0"/>
              </a:spcAft>
            </a:pPr>
            <a:endParaRPr lang="ru-RU" b="1" i="1" dirty="0" smtClean="0"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8. Организуется определение несовершеннолетнего в реабилитационный центр (при необходимости в зависимости от сложившейся ситуации).</a:t>
            </a:r>
          </a:p>
          <a:p>
            <a:pPr algn="ctr">
              <a:spcAft>
                <a:spcPts val="0"/>
              </a:spcAft>
            </a:pPr>
            <a:endParaRPr lang="ru-RU" b="1" i="1" dirty="0" smtClean="0"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9. Организуются дополнительные  занятия по предметам в школах, при необходимости оформляется обучение ребёнка на дому.</a:t>
            </a: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10.Проводится работа со стороны классного руководителя по направлению социализации в коллективе, вовлечение в классные и общешкольные мероприятия.</a:t>
            </a:r>
          </a:p>
          <a:p>
            <a:pPr algn="ctr">
              <a:spcAft>
                <a:spcPts val="0"/>
              </a:spcAft>
            </a:pPr>
            <a:endParaRPr lang="ru-RU" b="1" i="1" dirty="0" smtClean="0"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11. Периодически  проводится мониторинг и отслеживается динамика качества </a:t>
            </a:r>
            <a:r>
              <a:rPr lang="ru-RU" b="1" i="1" dirty="0" err="1" smtClean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обученности</a:t>
            </a:r>
            <a:r>
              <a:rPr lang="ru-RU" b="1" i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 (положительная или отрицательная). В зависимости от результата  проводится корректировка в педагогической деятельности, направленной на социализацию, адаптацию, усвоение  материала  учебных дисциплин.</a:t>
            </a:r>
          </a:p>
          <a:p>
            <a:pPr algn="ctr">
              <a:spcAft>
                <a:spcPts val="0"/>
              </a:spcAft>
            </a:pPr>
            <a:endParaRPr lang="ru-RU" b="1" i="1" dirty="0" smtClean="0"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12. Организуется дистанционное обучение для детей- инвалидов.</a:t>
            </a:r>
            <a:endParaRPr lang="ru-RU" b="1" i="1" dirty="0"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43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069" y="3910912"/>
            <a:ext cx="4073859" cy="27142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763" y="952438"/>
            <a:ext cx="6878473" cy="2725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-2" y="214609"/>
            <a:ext cx="9144000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Дистанционное обучение, инклюзивное образование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431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96" y="949903"/>
            <a:ext cx="3559463" cy="2669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958" y="949903"/>
            <a:ext cx="3559463" cy="2669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8" y="3847432"/>
            <a:ext cx="3550741" cy="2668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3817" y="3846455"/>
            <a:ext cx="3559463" cy="2669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122004"/>
            <a:ext cx="9144000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Работа педагога - психолога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382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658" y="849656"/>
            <a:ext cx="3684805" cy="27506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2186" y="849657"/>
            <a:ext cx="4120799" cy="27506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659" y="3732731"/>
            <a:ext cx="3684805" cy="2763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" y="132441"/>
            <a:ext cx="9144000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Профилактика наркомании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2186" y="3732731"/>
            <a:ext cx="4132492" cy="2763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1379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DSC0798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030" y="976185"/>
            <a:ext cx="3576536" cy="26827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6" descr="DSC0793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0597" y="976185"/>
            <a:ext cx="3793261" cy="26827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4" descr="DSC0708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030" y="3870635"/>
            <a:ext cx="3576536" cy="26822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Picture 4" descr="DSC0860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0596" y="3870635"/>
            <a:ext cx="3793261" cy="26822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0" y="118184"/>
            <a:ext cx="9144000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Туристические походы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10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9091"/>
            <a:ext cx="9144000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Спортивные мероприятия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4" y="764514"/>
            <a:ext cx="4631993" cy="31909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122" y="3955462"/>
            <a:ext cx="4599296" cy="2902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842" y="764515"/>
            <a:ext cx="4236207" cy="60934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9890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5488" y="4037344"/>
            <a:ext cx="3555999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5488" y="1107624"/>
            <a:ext cx="35560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068" y="4037344"/>
            <a:ext cx="35560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068" y="1107624"/>
            <a:ext cx="35560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0" y="61415"/>
            <a:ext cx="9144000" cy="89255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Профилактика дорожно-транспортных происшествий</a:t>
            </a:r>
            <a:endParaRPr lang="ru-RU" sz="2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47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2484" y="220091"/>
            <a:ext cx="87823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Штаб – это центр управления всего воспитательного процесса в школе,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от его правильной тактики и своевременной корректировки действий зависит конечный результат.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65653" y="2554765"/>
            <a:ext cx="2422651" cy="66544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Педагог - психолог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265654" y="3453986"/>
            <a:ext cx="2422651" cy="9429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Руководитель МО классных руководителей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265654" y="4629182"/>
            <a:ext cx="2422651" cy="66544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Библиотекарь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265654" y="5648694"/>
            <a:ext cx="2422651" cy="857601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Председатель  родительского  комитета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627805" y="2552398"/>
            <a:ext cx="2422651" cy="90500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Педагог дополнительного образования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624923" y="3692254"/>
            <a:ext cx="2422651" cy="66544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Руководитель спортивного клуба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624920" y="4655764"/>
            <a:ext cx="2422651" cy="66544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Инспектор ОПДН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624921" y="5748194"/>
            <a:ext cx="2422651" cy="66544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Медработник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736375" y="1302754"/>
            <a:ext cx="3807725" cy="104911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Times New Roman" pitchFamily="18" charset="0"/>
              </a:rPr>
              <a:t>Руководитель штаба-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Times New Roman" pitchFamily="18" charset="0"/>
              </a:rPr>
              <a:t>заместитель директора по ВР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>
            <a:stCxn id="37" idx="2"/>
          </p:cNvCxnSpPr>
          <p:nvPr/>
        </p:nvCxnSpPr>
        <p:spPr>
          <a:xfrm flipH="1">
            <a:off x="4640237" y="2351872"/>
            <a:ext cx="1" cy="37290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36" idx="1"/>
          </p:cNvCxnSpPr>
          <p:nvPr/>
        </p:nvCxnSpPr>
        <p:spPr>
          <a:xfrm>
            <a:off x="4640237" y="6080914"/>
            <a:ext cx="98468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31" idx="3"/>
          </p:cNvCxnSpPr>
          <p:nvPr/>
        </p:nvCxnSpPr>
        <p:spPr>
          <a:xfrm flipH="1" flipV="1">
            <a:off x="3688305" y="6077495"/>
            <a:ext cx="951932" cy="34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4632990" y="4979701"/>
            <a:ext cx="98468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 flipV="1">
            <a:off x="3681058" y="4976282"/>
            <a:ext cx="951932" cy="34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4632990" y="3972163"/>
            <a:ext cx="98468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H="1" flipV="1">
            <a:off x="3681058" y="3968744"/>
            <a:ext cx="951932" cy="34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4629910" y="2932536"/>
            <a:ext cx="98468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 flipV="1">
            <a:off x="3677978" y="2929117"/>
            <a:ext cx="951932" cy="34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4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8174" y="4416620"/>
            <a:ext cx="2483814" cy="2097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1682" y="907574"/>
            <a:ext cx="3641051" cy="2856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365" y="2088108"/>
            <a:ext cx="4776716" cy="3896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0" y="234862"/>
            <a:ext cx="9144000" cy="49244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Информирование обучающихся</a:t>
            </a:r>
            <a:endParaRPr lang="ru-RU" sz="2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68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89" y="244523"/>
            <a:ext cx="1104402" cy="1394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61380" y="607476"/>
            <a:ext cx="786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Муниципальное образование город Горячий Ключ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40872"/>
            <a:ext cx="914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Деятельность штабов воспитательной работы </a:t>
            </a:r>
          </a:p>
          <a:p>
            <a:pPr algn="ctr"/>
            <a:r>
              <a:rPr lang="ru-RU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образовательных организациях </a:t>
            </a:r>
          </a:p>
          <a:p>
            <a:pPr algn="ctr"/>
            <a:r>
              <a:rPr lang="ru-RU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МО г. Горячий Ключ</a:t>
            </a:r>
            <a:endParaRPr lang="ru-RU" sz="2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6719" y="6305266"/>
            <a:ext cx="230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8 апреля 2015 года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54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44380"/>
            <a:ext cx="9144000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Охват детей дополнительным образованием 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МО г. Горячий Ключ</a:t>
            </a:r>
            <a:endParaRPr lang="ru-RU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0" name="Диаграмма 29"/>
          <p:cNvGraphicFramePr/>
          <p:nvPr>
            <p:extLst>
              <p:ext uri="{D42A27DB-BD31-4B8C-83A1-F6EECF244321}">
                <p14:modId xmlns:p14="http://schemas.microsoft.com/office/powerpoint/2010/main" val="598376694"/>
              </p:ext>
            </p:extLst>
          </p:nvPr>
        </p:nvGraphicFramePr>
        <p:xfrm>
          <a:off x="0" y="1405719"/>
          <a:ext cx="9144000" cy="5452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687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1364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36758"/>
            <a:ext cx="9144000" cy="33855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</a:rPr>
              <a:t>Мониторинг фактов нарушения </a:t>
            </a:r>
            <a:r>
              <a:rPr lang="ru-RU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</a:rPr>
              <a:t>з</a:t>
            </a:r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</a:rPr>
              <a:t>акона  № 1539  учащимися ОУ  по итогам 2014 года</a:t>
            </a:r>
            <a:endParaRPr lang="ru-RU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77910"/>
              </p:ext>
            </p:extLst>
          </p:nvPr>
        </p:nvGraphicFramePr>
        <p:xfrm>
          <a:off x="0" y="598425"/>
          <a:ext cx="9144001" cy="63621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9525"/>
                <a:gridCol w="476163"/>
                <a:gridCol w="476163"/>
                <a:gridCol w="476163"/>
                <a:gridCol w="476163"/>
                <a:gridCol w="476163"/>
                <a:gridCol w="476163"/>
                <a:gridCol w="476163"/>
                <a:gridCol w="476163"/>
                <a:gridCol w="476163"/>
                <a:gridCol w="476163"/>
                <a:gridCol w="476163"/>
                <a:gridCol w="476163"/>
                <a:gridCol w="592281"/>
                <a:gridCol w="592281"/>
                <a:gridCol w="1415958"/>
              </a:tblGrid>
              <a:tr h="678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mbria" panose="02040503050406030204" pitchFamily="18" charset="0"/>
                        </a:rPr>
                        <a:t>ОУ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январь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февраль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март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апрель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mbria" panose="02040503050406030204" pitchFamily="18" charset="0"/>
                        </a:rPr>
                        <a:t>май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июнь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июль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август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сентябрь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октябрь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ноябрь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mbria" panose="02040503050406030204" pitchFamily="18" charset="0"/>
                        </a:rPr>
                        <a:t>декабрь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mbria" panose="02040503050406030204" pitchFamily="18" charset="0"/>
                        </a:rPr>
                        <a:t>12 мес.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mbria" panose="02040503050406030204" pitchFamily="18" charset="0"/>
                        </a:rPr>
                        <a:t>2014 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mbria" panose="02040503050406030204" pitchFamily="18" charset="0"/>
                        </a:rPr>
                        <a:t>12 мес. 2013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mbria" panose="02040503050406030204" pitchFamily="18" charset="0"/>
                        </a:rPr>
                        <a:t>Примечание </a:t>
                      </a:r>
                      <a:endParaRPr lang="ru-RU" sz="1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</a:tr>
              <a:tr h="3445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СОШ №1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6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16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24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Снижение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на 33,3 %</a:t>
                      </a:r>
                    </a:p>
                  </a:txBody>
                  <a:tcPr marL="43142" marR="43142" marT="0" marB="0" anchor="ctr"/>
                </a:tc>
              </a:tr>
              <a:tr h="379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СОШ №2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13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7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Рост в 1,9 раза</a:t>
                      </a:r>
                    </a:p>
                  </a:txBody>
                  <a:tcPr marL="43142" marR="43142" marT="0" marB="0" anchor="ctr"/>
                </a:tc>
              </a:tr>
              <a:tr h="379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СОШ №3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14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7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Рост в 2 раза</a:t>
                      </a:r>
                    </a:p>
                  </a:txBody>
                  <a:tcPr marL="43142" marR="43142" marT="0" marB="0" anchor="ctr"/>
                </a:tc>
              </a:tr>
              <a:tr h="379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СОШ №4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5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7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9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22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14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mbria" panose="02040503050406030204" pitchFamily="18" charset="0"/>
                        </a:rPr>
                        <a:t>Рост в 1,6 раза</a:t>
                      </a:r>
                    </a:p>
                  </a:txBody>
                  <a:tcPr marL="43142" marR="43142" marT="0" marB="0" anchor="ctr"/>
                </a:tc>
              </a:tr>
              <a:tr h="206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ООШ №5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=</a:t>
                      </a:r>
                    </a:p>
                  </a:txBody>
                  <a:tcPr marL="43142" marR="43142" marT="0" marB="0" anchor="ctr"/>
                </a:tc>
              </a:tr>
              <a:tr h="379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СОШ №6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17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18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Снижение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на 5,6%</a:t>
                      </a:r>
                    </a:p>
                  </a:txBody>
                  <a:tcPr marL="43142" marR="43142" marT="0" marB="0" anchor="ctr"/>
                </a:tc>
              </a:tr>
              <a:tr h="233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ООШ №7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mbria" panose="02040503050406030204" pitchFamily="18" charset="0"/>
                        </a:rPr>
                        <a:t>-</a:t>
                      </a:r>
                    </a:p>
                  </a:txBody>
                  <a:tcPr marL="43142" marR="43142" marT="0" marB="0" anchor="ctr"/>
                </a:tc>
              </a:tr>
              <a:tr h="379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СОШ №8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Рост</a:t>
                      </a:r>
                    </a:p>
                  </a:txBody>
                  <a:tcPr marL="43142" marR="43142" marT="0" marB="0" anchor="ctr"/>
                </a:tc>
              </a:tr>
              <a:tr h="206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ООШ №9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mbria" panose="02040503050406030204" pitchFamily="18" charset="0"/>
                        </a:rPr>
                        <a:t>-</a:t>
                      </a:r>
                    </a:p>
                  </a:txBody>
                  <a:tcPr marL="43142" marR="43142" marT="0" marB="0" anchor="ctr"/>
                </a:tc>
              </a:tr>
              <a:tr h="379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СОШ №10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5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Рост в 5 раз </a:t>
                      </a:r>
                    </a:p>
                  </a:txBody>
                  <a:tcPr marL="43142" marR="43142" marT="0" marB="0" anchor="ctr"/>
                </a:tc>
              </a:tr>
              <a:tr h="379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ООШ №11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Рост в 2,5 раза</a:t>
                      </a:r>
                    </a:p>
                  </a:txBody>
                  <a:tcPr marL="43142" marR="43142" marT="0" marB="0" anchor="ctr"/>
                </a:tc>
              </a:tr>
              <a:tr h="206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ООШ №12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= </a:t>
                      </a:r>
                    </a:p>
                  </a:txBody>
                  <a:tcPr marL="43142" marR="43142" marT="0" marB="0" anchor="ctr"/>
                </a:tc>
              </a:tr>
              <a:tr h="379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ООШ №14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Рост в 1,5 раза</a:t>
                      </a:r>
                    </a:p>
                  </a:txBody>
                  <a:tcPr marL="43142" marR="43142" marT="0" marB="0" anchor="ctr"/>
                </a:tc>
              </a:tr>
              <a:tr h="244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ООШ №15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mbria" panose="02040503050406030204" pitchFamily="18" charset="0"/>
                        </a:rPr>
                        <a:t>Рост в 2 раза</a:t>
                      </a:r>
                    </a:p>
                  </a:txBody>
                  <a:tcPr marL="43142" marR="43142" marT="0" marB="0" anchor="ctr"/>
                </a:tc>
              </a:tr>
              <a:tr h="244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ООШ №16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-</a:t>
                      </a:r>
                    </a:p>
                  </a:txBody>
                  <a:tcPr marL="43142" marR="43142" marT="0" marB="0" anchor="ctr"/>
                </a:tc>
              </a:tr>
              <a:tr h="244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СОШ №17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-</a:t>
                      </a:r>
                    </a:p>
                  </a:txBody>
                  <a:tcPr marL="43142" marR="43142" marT="0" marB="0" anchor="ctr"/>
                </a:tc>
              </a:tr>
              <a:tr h="3758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Итого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5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18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27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20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7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6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101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78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Рост на 29,5 %</a:t>
                      </a:r>
                    </a:p>
                  </a:txBody>
                  <a:tcPr marL="43142" marR="43142" marT="0" marB="0" anchor="ctr"/>
                </a:tc>
              </a:tr>
              <a:tr h="3445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anose="02040503050406030204" pitchFamily="18" charset="0"/>
                        </a:rPr>
                        <a:t>Повторно </a:t>
                      </a:r>
                      <a:endParaRPr lang="ru-RU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-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10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mbria" panose="02040503050406030204" pitchFamily="18" charset="0"/>
                        </a:rPr>
                        <a:t>6</a:t>
                      </a:r>
                      <a:endParaRPr lang="ru-RU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142" marR="431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mbria" panose="02040503050406030204" pitchFamily="18" charset="0"/>
                        </a:rPr>
                        <a:t>Рост в 1,7 раза</a:t>
                      </a:r>
                    </a:p>
                  </a:txBody>
                  <a:tcPr marL="43142" marR="4314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69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Documents and Settings\Учитель\Рабочий стол\ФОТО ШВР\20140317_1300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146" y="3895863"/>
            <a:ext cx="3925707" cy="2665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5" descr="C:\Documents and Settings\Учитель\Рабочий стол\ФОТО ШВР\20150115_1213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169" y="829871"/>
            <a:ext cx="3925707" cy="2885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6" descr="C:\Documents and Settings\Учитель\Рабочий стол\ФОТО ШВР\20141202_1450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7310" y="829871"/>
            <a:ext cx="3819959" cy="28649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0" y="122548"/>
            <a:ext cx="9144000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Совет профилактики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39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85005"/>
            <a:ext cx="9144000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Муниципальная программа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162" y="868565"/>
            <a:ext cx="850367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Профилактика безнадзорности и правонарушений </a:t>
            </a:r>
          </a:p>
          <a:p>
            <a:pPr algn="ctr"/>
            <a:r>
              <a:rPr lang="ru-RU" sz="2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несовершеннолетних «Будущее в твоих руках!» </a:t>
            </a:r>
          </a:p>
          <a:p>
            <a:pPr algn="ctr"/>
            <a:r>
              <a:rPr lang="ru-RU" sz="2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2014 – 2015 учебный год.  </a:t>
            </a:r>
            <a:endParaRPr lang="ru-RU" sz="26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070" y="2452346"/>
            <a:ext cx="8714714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mbria" panose="02040503050406030204" pitchFamily="18" charset="0"/>
              </a:rPr>
              <a:t>Цель программы – воспитание у школьников устойчивых</a:t>
            </a:r>
          </a:p>
          <a:p>
            <a:pPr algn="ctr"/>
            <a:r>
              <a:rPr lang="ru-RU" sz="2400" dirty="0" smtClean="0">
                <a:latin typeface="Cambria" panose="02040503050406030204" pitchFamily="18" charset="0"/>
              </a:rPr>
              <a:t> положительных нравственных качеств</a:t>
            </a:r>
            <a:endParaRPr lang="ru-RU" sz="2400" dirty="0">
              <a:latin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215" y="3821142"/>
            <a:ext cx="8714714" cy="240065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mbria" panose="02040503050406030204" pitchFamily="18" charset="0"/>
              </a:rPr>
              <a:t>Задачи программы:</a:t>
            </a:r>
          </a:p>
          <a:p>
            <a:pPr algn="ctr"/>
            <a:endParaRPr lang="ru-RU" dirty="0" smtClean="0">
              <a:latin typeface="Cambria" panose="02040503050406030204" pitchFamily="18" charset="0"/>
            </a:endParaRP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dirty="0" smtClean="0">
                <a:latin typeface="Cambria" panose="02040503050406030204" pitchFamily="18" charset="0"/>
              </a:rPr>
              <a:t>Выявление проблемного поля ребёнка и его семьи на ранних </a:t>
            </a:r>
          </a:p>
          <a:p>
            <a:pPr>
              <a:buClr>
                <a:schemeClr val="bg1"/>
              </a:buClr>
            </a:pPr>
            <a:r>
              <a:rPr lang="ru-RU" dirty="0" smtClean="0">
                <a:latin typeface="Cambria" panose="02040503050406030204" pitchFamily="18" charset="0"/>
              </a:rPr>
              <a:t>стадиях возникновения асоциального поведения;</a:t>
            </a: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dirty="0" smtClean="0">
                <a:latin typeface="Cambria" panose="02040503050406030204" pitchFamily="18" charset="0"/>
              </a:rPr>
              <a:t>Создание условий для правового воспитания и правовой защиты</a:t>
            </a:r>
          </a:p>
          <a:p>
            <a:pPr>
              <a:buClr>
                <a:schemeClr val="bg1"/>
              </a:buClr>
            </a:pPr>
            <a:r>
              <a:rPr lang="ru-RU" dirty="0" smtClean="0">
                <a:latin typeface="Cambria" panose="02040503050406030204" pitchFamily="18" charset="0"/>
              </a:rPr>
              <a:t>учащихся путём взаимодействия и сотрудничества взрослых;</a:t>
            </a: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dirty="0" smtClean="0">
                <a:latin typeface="Cambria" panose="02040503050406030204" pitchFamily="18" charset="0"/>
              </a:rPr>
              <a:t>Повышение уровня </a:t>
            </a:r>
            <a:r>
              <a:rPr lang="ru-RU" dirty="0" err="1" smtClean="0">
                <a:latin typeface="Cambria" panose="02040503050406030204" pitchFamily="18" charset="0"/>
              </a:rPr>
              <a:t>воспитательно</a:t>
            </a:r>
            <a:r>
              <a:rPr lang="ru-RU" dirty="0" smtClean="0">
                <a:latin typeface="Cambria" panose="02040503050406030204" pitchFamily="18" charset="0"/>
              </a:rPr>
              <a:t>-профилактической работы с учащимися;</a:t>
            </a: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dirty="0" smtClean="0">
                <a:latin typeface="Cambria" panose="02040503050406030204" pitchFamily="18" charset="0"/>
              </a:rPr>
              <a:t>Развитие творческих способностей и социальной активности школьников.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62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85005"/>
            <a:ext cx="9144000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Муниципальная программа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325" y="846997"/>
            <a:ext cx="87233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Правовое просвещение и воспитание законопослушного </a:t>
            </a:r>
          </a:p>
          <a:p>
            <a:pPr algn="ctr"/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поведения участников образовательного процесса </a:t>
            </a:r>
          </a:p>
          <a:p>
            <a:pPr algn="ctr"/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«Мои права!»</a:t>
            </a:r>
            <a:endParaRPr lang="ru-RU" sz="24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0325" y="2385633"/>
            <a:ext cx="8714714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mbria" panose="02040503050406030204" pitchFamily="18" charset="0"/>
              </a:rPr>
              <a:t>Цель программы – правовое просвещение участников образовательного процесса и формирование законопослушного поведения несовершеннолетних</a:t>
            </a:r>
            <a:endParaRPr lang="ru-RU" sz="2400" dirty="0">
              <a:latin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8960" y="4021653"/>
            <a:ext cx="8714714" cy="240065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mbria" panose="02040503050406030204" pitchFamily="18" charset="0"/>
              </a:rPr>
              <a:t>Задачи программы:</a:t>
            </a:r>
          </a:p>
          <a:p>
            <a:pPr algn="ctr"/>
            <a:endParaRPr lang="ru-RU" dirty="0" smtClean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Cambria" panose="02040503050406030204" pitchFamily="18" charset="0"/>
              </a:rPr>
              <a:t>Координация деятельности педагогических работников по правовому просвещению и формированию </a:t>
            </a:r>
            <a:r>
              <a:rPr lang="ru-RU" dirty="0">
                <a:latin typeface="Cambria" panose="02040503050406030204" pitchFamily="18" charset="0"/>
              </a:rPr>
              <a:t>законопослушного поведения </a:t>
            </a:r>
            <a:r>
              <a:rPr lang="ru-RU" dirty="0" smtClean="0">
                <a:latin typeface="Cambria" panose="02040503050406030204" pitchFamily="18" charset="0"/>
              </a:rPr>
              <a:t>несовершеннолетних;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Cambria" panose="02040503050406030204" pitchFamily="18" charset="0"/>
              </a:rPr>
              <a:t>Формирование </a:t>
            </a:r>
            <a:r>
              <a:rPr lang="ru-RU" dirty="0">
                <a:latin typeface="Cambria" panose="02040503050406030204" pitchFamily="18" charset="0"/>
              </a:rPr>
              <a:t>гражданско-правовой культуры школьников;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Cambria" panose="02040503050406030204" pitchFamily="18" charset="0"/>
              </a:rPr>
              <a:t>Правовое </a:t>
            </a:r>
            <a:r>
              <a:rPr lang="ru-RU" dirty="0">
                <a:latin typeface="Cambria" panose="02040503050406030204" pitchFamily="18" charset="0"/>
              </a:rPr>
              <a:t>просвещение родителей, учащихся и педагогов;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Cambria" panose="02040503050406030204" pitchFamily="18" charset="0"/>
              </a:rPr>
              <a:t>Создание условий, направленных на развитие ученического самоуправления.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87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Содержимое 3" descr="C:\Users\Messiah\Desktop\Военно- патриотическое воспитание\Военно - патриотическая работа МБОУ СОШ №8 Линейки, уроки мужества\IMG_0809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217" y="1315447"/>
            <a:ext cx="3714776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3" descr="C:\Users\Messiah\Desktop\IMG_0768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9133" y="1319606"/>
            <a:ext cx="3746268" cy="2643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3" descr="G:\Духовно нравственное воспитание\20140504_12175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7663" y="4073772"/>
            <a:ext cx="4828673" cy="2621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-1" y="0"/>
            <a:ext cx="9144000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Сотрудничество со священнослужителями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Туапсинского благочиния и представителями 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Горячеключевского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казачьего общества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34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олубой фон, white &amp; blue wallpapers, текстура, обои, texture, 2560х1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90" y="1017999"/>
            <a:ext cx="3768708" cy="2826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3928" y="1017999"/>
            <a:ext cx="3771142" cy="2828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Сотрудничество со священнослужителями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Свято-Троицкого храма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2990" y="3937087"/>
            <a:ext cx="3771142" cy="2826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1640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</TotalTime>
  <Words>970</Words>
  <Application>Microsoft Office PowerPoint</Application>
  <PresentationFormat>Экран (4:3)</PresentationFormat>
  <Paragraphs>420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РАБОТА</dc:creator>
  <cp:lastModifiedBy>123</cp:lastModifiedBy>
  <cp:revision>37</cp:revision>
  <dcterms:created xsi:type="dcterms:W3CDTF">2015-04-06T12:36:07Z</dcterms:created>
  <dcterms:modified xsi:type="dcterms:W3CDTF">2015-04-28T09:37:37Z</dcterms:modified>
</cp:coreProperties>
</file>